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640" r:id="rId3"/>
    <p:sldId id="258" r:id="rId4"/>
    <p:sldId id="647" r:id="rId5"/>
    <p:sldId id="648" r:id="rId6"/>
    <p:sldId id="643" r:id="rId7"/>
    <p:sldId id="644" r:id="rId8"/>
    <p:sldId id="261" r:id="rId9"/>
    <p:sldId id="642" r:id="rId10"/>
    <p:sldId id="645" r:id="rId11"/>
    <p:sldId id="651" r:id="rId12"/>
    <p:sldId id="652" r:id="rId13"/>
    <p:sldId id="641" r:id="rId14"/>
    <p:sldId id="646" r:id="rId15"/>
    <p:sldId id="650" r:id="rId16"/>
    <p:sldId id="649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A60AA5-2DBD-5348-BACE-F7DD24CA277A}" v="5" dt="2025-02-04T08:17:18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3"/>
    <p:restoredTop sz="94719"/>
  </p:normalViewPr>
  <p:slideViewPr>
    <p:cSldViewPr snapToGrid="0">
      <p:cViewPr varScale="1">
        <p:scale>
          <a:sx n="152" d="100"/>
          <a:sy n="152" d="100"/>
        </p:scale>
        <p:origin x="2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CD10B-3C3B-D6CB-13C3-D61E22E01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2CE7E-3434-5971-3838-32C183E23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C146E-01A2-D3E5-6949-72AC98F33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7D95-F884-6043-9416-B827886AD6B1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8989D-F8C6-96A2-BE48-C382B3FF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5F991-722D-72DB-028A-CAD13029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E8E2-E5D7-F747-8A7D-B5FAC241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8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D60B1-B08D-C438-BB08-9CB7D0EE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BF490-0D01-288D-5043-1195ED9DB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F316-76E8-F2A8-34B2-C071DA4B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7D95-F884-6043-9416-B827886AD6B1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9714-15A2-1A2F-2CDC-CE47C077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73299-F89E-C25A-78A0-B20EB467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E8E2-E5D7-F747-8A7D-B5FAC241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1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20FED5-22A4-7A41-48F5-B7CCD7EB2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60C34-6176-524B-FA41-87B7F2CF9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B2C61-3DA9-09C2-5A71-40ECB027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7D95-F884-6043-9416-B827886AD6B1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50894-6F59-1F84-DCDF-3017D938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7C0B1-A13C-5613-7AF5-A29267C5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E8E2-E5D7-F747-8A7D-B5FAC241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3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67A36-CE14-B7EB-2623-BE136A575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A3A36-7BE7-F2C4-A12E-BB487538A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0E9DF-C4A9-952A-EF77-04486C75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7D95-F884-6043-9416-B827886AD6B1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25F80-6FBC-7D98-17BA-A1231740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907E-46D2-4A22-9DE0-1C68D62D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E8E2-E5D7-F747-8A7D-B5FAC241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6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D1C22-6BB4-6620-101F-A5194D883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2BC0F-45BD-954C-3599-EA9CFFD8D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CD6DF-7A1E-A89D-54A4-1C26577D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7D95-F884-6043-9416-B827886AD6B1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E46D1-BE50-0B9E-A3B8-DE64F9E8F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0A39C-80FE-0D9E-23B0-E3D44B8D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E8E2-E5D7-F747-8A7D-B5FAC241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0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E648-1189-96E6-87D9-DA4ECE66D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2A7BC-5CA6-D26D-98E7-2E215F872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23C29-D64A-1E1D-3D83-4277DCEA5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9FD76-766C-C749-A6A7-0E54D3A5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7D95-F884-6043-9416-B827886AD6B1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21EC9-1DC2-C076-EB7F-62BD833D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1D448-83A1-994F-6025-E4790A8C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E8E2-E5D7-F747-8A7D-B5FAC241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6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67D88-EEBD-9679-4D67-A88AF99B0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9C999-C2FC-B36B-D6A3-C8756A6A5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192CA-84B3-66B4-FB01-D7CE5DA6F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D8E98-175F-7BC1-313F-B0C1D7ADC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E5E11F-83A2-384E-F73D-EF7CAF2EC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E80D46-C8AC-505D-3722-4D960FF5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7D95-F884-6043-9416-B827886AD6B1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571931-4E3D-642F-F7E7-950FC100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4558FC-FAFC-2876-53B1-0BA8EAFB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E8E2-E5D7-F747-8A7D-B5FAC241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6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69C1B-145F-7810-5FE5-5B696E25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9A017-CE68-3431-408A-CF2A5582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7D95-F884-6043-9416-B827886AD6B1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B631C-0DC4-0117-232B-6FA44BAF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4EA24-3E36-4C9F-5B3E-F2E2741D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E8E2-E5D7-F747-8A7D-B5FAC241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8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4D8833-A55F-C8AF-D6F2-A32CEFCF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7D95-F884-6043-9416-B827886AD6B1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86BE7F-1C66-2C2D-D815-0F5B9844A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09637-7C4C-459E-3176-5DF5D8C4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E8E2-E5D7-F747-8A7D-B5FAC241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2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D5093-BABD-CEC0-2580-690E040C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2481F-B634-1A41-0FCB-B9217C63F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4D006-C590-7888-C8AE-DF47CCCBB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56F9B-CE60-4838-8777-AF8F2E0CD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7D95-F884-6043-9416-B827886AD6B1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E997A-FBC9-8A2A-D475-8E973B11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CA2D9-D2F9-9DAE-4D69-850A5926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E8E2-E5D7-F747-8A7D-B5FAC241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5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CEBE0-CCE2-B087-2FD8-5311D364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646E52-4DB2-A8AD-D645-8E4219044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36584-60E9-E64C-AC0C-87A5FC14B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C75E7-D3D5-AAE7-9886-6FAFE62E6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7D95-F884-6043-9416-B827886AD6B1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739ED-1356-FB9D-3919-E942B05F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CB002-B577-1CCC-0B29-061FE5DD5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E8E2-E5D7-F747-8A7D-B5FAC241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84C3C8-67C2-4D28-FC6C-378B36A03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4ADD5-FBE9-8ACC-5378-62BED4D37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65821-C9DE-EB62-0492-68FF94B18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77"/>
              </a:defRPr>
            </a:lvl1pPr>
          </a:lstStyle>
          <a:p>
            <a:fld id="{7C857D95-F884-6043-9416-B827886AD6B1}" type="datetimeFigureOut">
              <a:rPr lang="en-US" smtClean="0"/>
              <a:pPr/>
              <a:t>11/29/25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337DF-74CD-60F9-48CC-0CDCB3ECA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FCC5A-D9C0-8D56-4A42-249DEABA6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77"/>
              </a:defRPr>
            </a:lvl1pPr>
          </a:lstStyle>
          <a:p>
            <a:fld id="{D325E8E2-E5D7-F747-8A7D-B5FAC241D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6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e.iitb.ac.in/~sohoni/cseaVP2000.tx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srankings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874F-BC7B-3601-4CD6-62E969E68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392" y="3376556"/>
            <a:ext cx="10045148" cy="1031807"/>
          </a:xfrm>
        </p:spPr>
        <p:txBody>
          <a:bodyPr/>
          <a:lstStyle/>
          <a:p>
            <a:r>
              <a:rPr lang="en-US">
                <a:latin typeface="Gill Sans MT"/>
              </a:rPr>
              <a:t>The road after Hogwarts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4CE0F-0322-A9F2-E4CC-322D53BD1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2530"/>
            <a:ext cx="9144000" cy="1655762"/>
          </a:xfrm>
        </p:spPr>
        <p:txBody>
          <a:bodyPr/>
          <a:lstStyle/>
          <a:p>
            <a:r>
              <a:rPr lang="en-US"/>
              <a:t>Vipul Harsh</a:t>
            </a:r>
          </a:p>
        </p:txBody>
      </p:sp>
      <p:pic>
        <p:nvPicPr>
          <p:cNvPr id="7" name="Picture 6" descr="A building with many windows&#10;&#10;Description automatically generated">
            <a:extLst>
              <a:ext uri="{FF2B5EF4-FFF2-40B4-BE49-F238E27FC236}">
                <a16:creationId xmlns:a16="http://schemas.microsoft.com/office/drawing/2014/main" id="{4B76C69A-DE7B-BE5E-6014-1596BF8C6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956" y="1758341"/>
            <a:ext cx="3008244" cy="167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6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A816-D692-8546-F9A4-E399339F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22" y="0"/>
            <a:ext cx="1209215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latin typeface="Gill Sans MT"/>
              </a:rPr>
              <a:t>Evaluating a potential PhD advisor </a:t>
            </a:r>
            <a:br>
              <a:rPr lang="en-US" sz="4000">
                <a:latin typeface="Gill Sans MT"/>
              </a:rPr>
            </a:br>
            <a:r>
              <a:rPr lang="en-US" sz="4000">
                <a:latin typeface="Gill Sans MT"/>
              </a:rPr>
              <a:t>(most important part of PhD)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BA040A-FDBC-DDF1-442F-0CE564164224}"/>
              </a:ext>
            </a:extLst>
          </p:cNvPr>
          <p:cNvSpPr txBox="1">
            <a:spLocks/>
          </p:cNvSpPr>
          <p:nvPr/>
        </p:nvSpPr>
        <p:spPr>
          <a:xfrm>
            <a:off x="284466" y="1193235"/>
            <a:ext cx="12092607" cy="16795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/>
          </a:p>
          <a:p>
            <a:r>
              <a:rPr lang="en-US" sz="2400"/>
              <a:t>Is the advisor a nice and a supportive person?</a:t>
            </a:r>
          </a:p>
          <a:p>
            <a:endParaRPr lang="en-US" sz="2400"/>
          </a:p>
          <a:p>
            <a:r>
              <a:rPr lang="en-US" sz="2400"/>
              <a:t>Has the advisor been actively publishing in the last 5 years in top conferences?</a:t>
            </a:r>
          </a:p>
          <a:p>
            <a:endParaRPr lang="en-US" sz="2400">
              <a:latin typeface="Gill Sans MT"/>
            </a:endParaRPr>
          </a:p>
          <a:p>
            <a:r>
              <a:rPr lang="en-US" sz="2400">
                <a:latin typeface="Gill Sans MT"/>
              </a:rPr>
              <a:t>Do you like their research taste? (e.g. more theoretical, more experimental etc.)</a:t>
            </a:r>
          </a:p>
          <a:p>
            <a:endParaRPr lang="en-US" sz="2400"/>
          </a:p>
          <a:p>
            <a:r>
              <a:rPr lang="en-US" sz="2400"/>
              <a:t>Where are their past students now?</a:t>
            </a:r>
          </a:p>
          <a:p>
            <a:endParaRPr lang="en-US" sz="2400"/>
          </a:p>
          <a:p>
            <a:r>
              <a:rPr lang="en-US" sz="2400"/>
              <a:t>Would their style of advising suit you? </a:t>
            </a:r>
          </a:p>
          <a:p>
            <a:pPr marL="0" indent="0">
              <a:buNone/>
            </a:pPr>
            <a:endParaRPr 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8558C-A747-6426-3697-6FFB04890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6842"/>
            <a:ext cx="10515600" cy="4351338"/>
          </a:xfrm>
        </p:spPr>
        <p:txBody>
          <a:bodyPr/>
          <a:lstStyle/>
          <a:p>
            <a:r>
              <a:rPr lang="en-US"/>
              <a:t>Machine learning</a:t>
            </a:r>
          </a:p>
          <a:p>
            <a:endParaRPr lang="en-US"/>
          </a:p>
          <a:p>
            <a:r>
              <a:rPr lang="en-US"/>
              <a:t>Blockchains</a:t>
            </a:r>
          </a:p>
          <a:p>
            <a:endParaRPr lang="en-US"/>
          </a:p>
          <a:p>
            <a:r>
              <a:rPr lang="en-US"/>
              <a:t>Machine learning for blockchains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BE9CAC-24C9-430D-FA28-234E4E4E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0" y="160999"/>
            <a:ext cx="10515600" cy="940904"/>
          </a:xfrm>
        </p:spPr>
        <p:txBody>
          <a:bodyPr/>
          <a:lstStyle/>
          <a:p>
            <a:pPr algn="ctr"/>
            <a:r>
              <a:rPr lang="en-US"/>
              <a:t>Which area(s) should I apply in?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FF2E7F-8B29-ACBB-360E-170E5CBF042B}"/>
              </a:ext>
            </a:extLst>
          </p:cNvPr>
          <p:cNvSpPr txBox="1"/>
          <p:nvPr/>
        </p:nvSpPr>
        <p:spPr>
          <a:xfrm>
            <a:off x="718930" y="4850297"/>
            <a:ext cx="10634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6"/>
                </a:solidFill>
                <a:latin typeface="Gill Sans MT" panose="020B0502020104020203" pitchFamily="34" charset="77"/>
              </a:rPr>
              <a:t>While it’s a good idea to work in an upcoming area, seek to develop some general skills in a broad area</a:t>
            </a:r>
          </a:p>
          <a:p>
            <a:endParaRPr lang="en-US" sz="2400">
              <a:solidFill>
                <a:schemeClr val="accent6"/>
              </a:solidFill>
              <a:latin typeface="Gill Sans MT" panose="020B0502020104020203" pitchFamily="34" charset="77"/>
            </a:endParaRPr>
          </a:p>
          <a:p>
            <a:r>
              <a:rPr lang="en-US" sz="2400">
                <a:solidFill>
                  <a:schemeClr val="accent6"/>
                </a:solidFill>
                <a:latin typeface="Gill Sans MT" panose="020B0502020104020203" pitchFamily="34" charset="77"/>
              </a:rPr>
              <a:t>Upcoming area will keep changing </a:t>
            </a:r>
            <a:r>
              <a:rPr lang="en-US" sz="2400">
                <a:solidFill>
                  <a:schemeClr val="accent6"/>
                </a:solidFill>
                <a:latin typeface="Gill Sans MT" panose="020B0502020104020203" pitchFamily="34" charset="77"/>
                <a:sym typeface="Wingdings" pitchFamily="2" charset="2"/>
              </a:rPr>
              <a:t></a:t>
            </a:r>
            <a:endParaRPr lang="en-US" sz="2400">
              <a:solidFill>
                <a:schemeClr val="accent6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151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787ED-AF1A-3DF4-BE99-48905D108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0" y="160999"/>
            <a:ext cx="10515600" cy="940904"/>
          </a:xfrm>
        </p:spPr>
        <p:txBody>
          <a:bodyPr/>
          <a:lstStyle/>
          <a:p>
            <a:pPr algn="ctr"/>
            <a:r>
              <a:rPr lang="en-US"/>
              <a:t>Which area(s) should I apply in?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3DD621-D186-CDED-6714-165AC53CA077}"/>
              </a:ext>
            </a:extLst>
          </p:cNvPr>
          <p:cNvSpPr txBox="1"/>
          <p:nvPr/>
        </p:nvSpPr>
        <p:spPr>
          <a:xfrm>
            <a:off x="556591" y="1395513"/>
            <a:ext cx="95548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Gill Sans MT" panose="020B0502020104020203" pitchFamily="34" charset="77"/>
              </a:rPr>
              <a:t>IMO first find an advisor whose work resonates with you and then worry about a research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Gill Sans MT" panose="020B05020201040202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Gill Sans MT" panose="020B0502020104020203" pitchFamily="34" charset="77"/>
              </a:rPr>
              <a:t>Use some intuition about what areas you might like: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77"/>
              </a:rPr>
              <a:t>do you like building large systems or proving theorems or making machines more intelligent?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Gill Sans MT" panose="020B05020201040202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Gill Sans MT" panose="020B0502020104020203" pitchFamily="34" charset="77"/>
              </a:rPr>
              <a:t>Have an open mind, but don’t confuse someone else’s enthusiasm for your passion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77"/>
              </a:rPr>
              <a:t>what’s your skillset?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77"/>
              </a:rPr>
              <a:t>what kind of projects will make you get out of bed?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54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B03C1-D92D-0B67-32CD-E47F60417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26" y="245855"/>
            <a:ext cx="10515600" cy="1325563"/>
          </a:xfrm>
        </p:spPr>
        <p:txBody>
          <a:bodyPr/>
          <a:lstStyle/>
          <a:p>
            <a:r>
              <a:rPr lang="en-US"/>
              <a:t>What if unsure about academia (PhD)?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556EE-8CDF-6F13-2F95-6660FC15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26" y="1964773"/>
            <a:ext cx="991593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Gill Sans MT"/>
              </a:rPr>
              <a:t>can consider a research-focused Masters or "pre-doc" research assistantship</a:t>
            </a:r>
            <a:endParaRPr lang="en-US"/>
          </a:p>
          <a:p>
            <a:endParaRPr lang="en-US"/>
          </a:p>
          <a:p>
            <a:r>
              <a:rPr lang="en-US">
                <a:latin typeface="Gill Sans MT"/>
              </a:rPr>
              <a:t>completely fine to work in the industry for some time before applying</a:t>
            </a:r>
            <a:endParaRPr lang="en-US"/>
          </a:p>
          <a:p>
            <a:pPr lvl="1"/>
            <a:r>
              <a:rPr lang="en-US">
                <a:solidFill>
                  <a:schemeClr val="tx1">
                    <a:lumMod val="49000"/>
                    <a:lumOff val="51000"/>
                  </a:schemeClr>
                </a:solidFill>
                <a:latin typeface="Gill Sans MT"/>
              </a:rPr>
              <a:t>but try to get some research experience while you can</a:t>
            </a:r>
            <a:endParaRPr lang="en-US">
              <a:solidFill>
                <a:schemeClr val="tx1">
                  <a:lumMod val="49000"/>
                  <a:lumOff val="51000"/>
                </a:schemeClr>
              </a:solidFill>
            </a:endParaRPr>
          </a:p>
          <a:p>
            <a:pPr lvl="1"/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29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B03C1-D92D-0B67-32CD-E47F60417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225219"/>
            <a:ext cx="10515600" cy="1325563"/>
          </a:xfrm>
        </p:spPr>
        <p:txBody>
          <a:bodyPr/>
          <a:lstStyle/>
          <a:p>
            <a:pPr algn="ctr"/>
            <a:r>
              <a:rPr lang="en-US"/>
              <a:t>Working at a startup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556EE-8CDF-6F13-2F95-6660FC15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26" y="1805746"/>
            <a:ext cx="1064480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Gill Sans MT"/>
              </a:rPr>
              <a:t>Fast self-growth</a:t>
            </a:r>
          </a:p>
          <a:p>
            <a:endParaRPr lang="en-US">
              <a:latin typeface="Gill Sans MT"/>
            </a:endParaRPr>
          </a:p>
          <a:p>
            <a:r>
              <a:rPr lang="en-US">
                <a:latin typeface="Gill Sans MT"/>
              </a:rPr>
              <a:t>Lead and own significant chunks of a project</a:t>
            </a:r>
          </a:p>
          <a:p>
            <a:endParaRPr lang="en-US">
              <a:latin typeface="Gill Sans MT"/>
            </a:endParaRPr>
          </a:p>
          <a:p>
            <a:r>
              <a:rPr lang="en-US">
                <a:latin typeface="Gill Sans MT"/>
              </a:rPr>
              <a:t>High rewards if successful</a:t>
            </a:r>
          </a:p>
          <a:p>
            <a:endParaRPr lang="en-US"/>
          </a:p>
          <a:p>
            <a:r>
              <a:rPr lang="en-US">
                <a:latin typeface="Gill Sans MT"/>
              </a:rPr>
              <a:t>Cons: </a:t>
            </a:r>
          </a:p>
          <a:p>
            <a:pPr lvl="1"/>
            <a:r>
              <a:rPr lang="en-US">
                <a:latin typeface="Gill Sans MT"/>
              </a:rPr>
              <a:t>stressful, especially in the early phases of the company</a:t>
            </a:r>
          </a:p>
          <a:p>
            <a:pPr lvl="1"/>
            <a:r>
              <a:rPr lang="en-US">
                <a:latin typeface="Gill Sans MT"/>
              </a:rPr>
              <a:t>risky, less cash than typical industry pay (compensated if startup takes off)</a:t>
            </a: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A rocket ship with hands&#10;&#10;Description automatically generated with medium confidence">
            <a:extLst>
              <a:ext uri="{FF2B5EF4-FFF2-40B4-BE49-F238E27FC236}">
                <a16:creationId xmlns:a16="http://schemas.microsoft.com/office/drawing/2014/main" id="{9C217386-F8EA-4F2C-C2A5-1D68271B8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8309"/>
          <a:stretch/>
        </p:blipFill>
        <p:spPr>
          <a:xfrm>
            <a:off x="2760177" y="225219"/>
            <a:ext cx="1122710" cy="107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72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C653D-E78D-993E-035E-2E822F4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1325563"/>
          </a:xfrm>
        </p:spPr>
        <p:txBody>
          <a:bodyPr/>
          <a:lstStyle/>
          <a:p>
            <a:pPr algn="ctr"/>
            <a:r>
              <a:rPr lang="en-US"/>
              <a:t>Finding a good startup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1B195-EA73-5FBF-B19B-52788D12A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44914"/>
            <a:ext cx="11658600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If you have a good business idea you’re excited about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find good cofounders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figure out initial funding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take a business course to help shape your plan</a:t>
            </a:r>
          </a:p>
          <a:p>
            <a:pPr lvl="2">
              <a:buFont typeface="Wingdings" pitchFamily="2" charset="2"/>
              <a:buChar char="§"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E.g. ENT 602, Technology Venture Creation</a:t>
            </a:r>
          </a:p>
          <a:p>
            <a:endParaRPr lang="en-US"/>
          </a:p>
          <a:p>
            <a:r>
              <a:rPr lang="en-US"/>
              <a:t>Or look for early-mid age startups. Things to look for 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exciting work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good founders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good company culture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robust financials</a:t>
            </a:r>
          </a:p>
        </p:txBody>
      </p:sp>
    </p:spTree>
    <p:extLst>
      <p:ext uri="{BB962C8B-B14F-4D97-AF65-F5344CB8AC3E}">
        <p14:creationId xmlns:p14="http://schemas.microsoft.com/office/powerpoint/2010/main" val="40455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925DF-C0E4-2072-0413-947BF488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26" y="33648"/>
            <a:ext cx="9790043" cy="986770"/>
          </a:xfrm>
        </p:spPr>
        <p:txBody>
          <a:bodyPr>
            <a:normAutofit/>
          </a:bodyPr>
          <a:lstStyle/>
          <a:p>
            <a:r>
              <a:rPr lang="en-US"/>
              <a:t>Working at large established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D5990-F2A1-0D72-03B6-66143827C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0233"/>
            <a:ext cx="10515600" cy="4351338"/>
          </a:xfrm>
        </p:spPr>
        <p:txBody>
          <a:bodyPr/>
          <a:lstStyle/>
          <a:p>
            <a:r>
              <a:rPr lang="en-US"/>
              <a:t>Relatively relaxed working hours</a:t>
            </a:r>
          </a:p>
          <a:p>
            <a:endParaRPr lang="en-US"/>
          </a:p>
          <a:p>
            <a:r>
              <a:rPr lang="en-US"/>
              <a:t>Good pay, good perks</a:t>
            </a:r>
          </a:p>
          <a:p>
            <a:endParaRPr lang="en-US"/>
          </a:p>
          <a:p>
            <a:r>
              <a:rPr lang="en-US"/>
              <a:t>Depends on the role, but generally less stimulating than research/startup</a:t>
            </a:r>
          </a:p>
          <a:p>
            <a:pPr lvl="1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quality of work can be just okay </a:t>
            </a:r>
          </a:p>
          <a:p>
            <a:pPr lvl="1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/>
              <a:t>They need you more than you need them!</a:t>
            </a:r>
          </a:p>
        </p:txBody>
      </p:sp>
      <p:pic>
        <p:nvPicPr>
          <p:cNvPr id="5" name="Picture 4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655B3522-DD24-1CD4-A1CA-A0F3D31DC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021" y="2226364"/>
            <a:ext cx="3654779" cy="78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73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B03C1-D92D-0B67-32CD-E47F60417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Some tips based on personal experience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C4152-7085-740D-3208-BFB96A178D1C}"/>
              </a:ext>
            </a:extLst>
          </p:cNvPr>
          <p:cNvSpPr txBox="1"/>
          <p:nvPr/>
        </p:nvSpPr>
        <p:spPr>
          <a:xfrm>
            <a:off x="664265" y="1259648"/>
            <a:ext cx="10863470" cy="37335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77"/>
                <a:ea typeface="Calibri"/>
                <a:cs typeface="Calibri"/>
              </a:rPr>
              <a:t>Constantly work on communication skills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77"/>
                <a:ea typeface="Calibri"/>
                <a:cs typeface="Calibri"/>
              </a:rPr>
              <a:t>“your career will be determined by first how well you communicate and then by your work”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Gill Sans MT" panose="020B0502020104020203" pitchFamily="34" charset="77"/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77"/>
                <a:cs typeface="Calibri"/>
              </a:rPr>
              <a:t>Try to think about short-term and long-term goals</a:t>
            </a:r>
            <a:endParaRPr lang="en-US" sz="2800" dirty="0">
              <a:latin typeface="Gill Sans MT" panose="020B0502020104020203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Gill Sans MT" panose="020B0502020104020203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77"/>
              </a:rPr>
              <a:t>Don’t forget about personal goals 😊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Gill Sans MT" panose="020B0502020104020203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77"/>
              </a:rPr>
              <a:t>Stay true to who you are. Don’t worry too much about placements; future is bright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Gill Sans MT" panose="020B0502020104020203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77"/>
              </a:rPr>
              <a:t>Read Prof. Milind Sohoni’s letter in dept. magazine to graduating students, class of 2000: </a:t>
            </a:r>
            <a:r>
              <a:rPr lang="en-US" sz="2800" dirty="0">
                <a:latin typeface="Gill Sans MT" panose="020B0502020104020203" pitchFamily="34" charset="77"/>
                <a:hlinkClick r:id="rId2"/>
              </a:rPr>
              <a:t>https://www.cse.iitb.ac.in/~sohoni/cseaVP2000.txt</a:t>
            </a:r>
            <a:r>
              <a:rPr lang="en-US" sz="2800" dirty="0">
                <a:latin typeface="Gill Sans MT" panose="020B0502020104020203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953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78A74-394C-9229-21DD-4E0D63BE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654" y="293875"/>
            <a:ext cx="3556468" cy="1065474"/>
          </a:xfrm>
        </p:spPr>
        <p:txBody>
          <a:bodyPr>
            <a:normAutofit/>
          </a:bodyPr>
          <a:lstStyle/>
          <a:p>
            <a:r>
              <a:rPr lang="en-US" sz="5400"/>
              <a:t>About 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69605-2447-D74A-09D6-239B6A47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D684-E1A4-0343-8670-8594C227EEC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B33BD-14AE-1EA3-424E-AB5BD9C97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81" t="6666" r="10123" b="4926"/>
          <a:stretch/>
        </p:blipFill>
        <p:spPr>
          <a:xfrm>
            <a:off x="978011" y="2170705"/>
            <a:ext cx="1987825" cy="2232959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8E6762-B7D0-374A-460B-AE536AB05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634" y="1359349"/>
            <a:ext cx="789829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/>
          </a:p>
          <a:p>
            <a:r>
              <a:rPr lang="en-US"/>
              <a:t>Graduated with a Ph.D. from UIUC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worked on systems, networking and algorithms</a:t>
            </a:r>
          </a:p>
          <a:p>
            <a:endParaRPr lang="en-US" sz="2200"/>
          </a:p>
          <a:p>
            <a:r>
              <a:rPr lang="en-US"/>
              <a:t>Currently a post-doc researcher at an academic startup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working on projects close to my PhD research</a:t>
            </a:r>
          </a:p>
          <a:p>
            <a:endParaRPr lang="en-US" sz="2200"/>
          </a:p>
          <a:p>
            <a:r>
              <a:rPr lang="en-US"/>
              <a:t>Many years ago, a spirited undergrad at CSE, IITB </a:t>
            </a:r>
            <a:r>
              <a:rPr lang="en-US">
                <a:sym typeface="Wingdings" pitchFamily="2" charset="2"/>
              </a:rPr>
              <a:t>😁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7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72FD-9DBF-D14A-3B37-9D9D7C6A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>
                <a:latin typeface="Gill Sans MT"/>
              </a:rPr>
              <a:t>What can you do after graduating from IITB</a:t>
            </a:r>
          </a:p>
        </p:txBody>
      </p:sp>
      <p:pic>
        <p:nvPicPr>
          <p:cNvPr id="5" name="Picture 4" descr="A cartoon of a person wearing a graduation cap&#10;&#10;Description automatically generated">
            <a:extLst>
              <a:ext uri="{FF2B5EF4-FFF2-40B4-BE49-F238E27FC236}">
                <a16:creationId xmlns:a16="http://schemas.microsoft.com/office/drawing/2014/main" id="{C7F9031B-9B85-2838-013B-B0BF5A219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18806"/>
            <a:ext cx="1272210" cy="12722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AC99C2-D61B-05AF-4B25-C6D9C4B39043}"/>
              </a:ext>
            </a:extLst>
          </p:cNvPr>
          <p:cNvSpPr txBox="1"/>
          <p:nvPr/>
        </p:nvSpPr>
        <p:spPr>
          <a:xfrm>
            <a:off x="513522" y="4164431"/>
            <a:ext cx="192156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latin typeface="Gill Sans MT"/>
              </a:rPr>
              <a:t>Research </a:t>
            </a:r>
          </a:p>
          <a:p>
            <a:pPr algn="ctr"/>
            <a:r>
              <a:rPr lang="en-US">
                <a:latin typeface="Gill Sans MT"/>
              </a:rPr>
              <a:t>(Ph.D. or Masters)</a:t>
            </a:r>
          </a:p>
        </p:txBody>
      </p:sp>
      <p:pic>
        <p:nvPicPr>
          <p:cNvPr id="8" name="Picture 7" descr="A rocket ship with hands&#10;&#10;Description automatically generated with medium confidence">
            <a:extLst>
              <a:ext uri="{FF2B5EF4-FFF2-40B4-BE49-F238E27FC236}">
                <a16:creationId xmlns:a16="http://schemas.microsoft.com/office/drawing/2014/main" id="{0A7255BE-CB3C-09DF-E4FB-A81AA6873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09"/>
          <a:stretch/>
        </p:blipFill>
        <p:spPr>
          <a:xfrm>
            <a:off x="3484989" y="2418806"/>
            <a:ext cx="1390084" cy="1325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BC8627-B0E3-F5A0-F330-E58267644A54}"/>
              </a:ext>
            </a:extLst>
          </p:cNvPr>
          <p:cNvSpPr txBox="1"/>
          <p:nvPr/>
        </p:nvSpPr>
        <p:spPr>
          <a:xfrm>
            <a:off x="2958523" y="4015407"/>
            <a:ext cx="2443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77"/>
              </a:rPr>
              <a:t>Start your company</a:t>
            </a:r>
          </a:p>
          <a:p>
            <a:pPr algn="ctr"/>
            <a:r>
              <a:rPr lang="en-US" dirty="0">
                <a:latin typeface="Gill Sans MT" panose="020B0502020104020203" pitchFamily="34" charset="77"/>
              </a:rPr>
              <a:t>or</a:t>
            </a:r>
          </a:p>
          <a:p>
            <a:pPr algn="ctr"/>
            <a:r>
              <a:rPr lang="en-US" dirty="0">
                <a:latin typeface="Gill Sans MT" panose="020B0502020104020203" pitchFamily="34" charset="77"/>
              </a:rPr>
              <a:t>work at an early-stage startup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0F6054-E116-480A-185B-10DE1787F3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87" b="5187"/>
          <a:stretch/>
        </p:blipFill>
        <p:spPr>
          <a:xfrm>
            <a:off x="6249652" y="2055990"/>
            <a:ext cx="2186204" cy="19594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D9A494-915F-9701-CEF9-B26C9D4C85FE}"/>
              </a:ext>
            </a:extLst>
          </p:cNvPr>
          <p:cNvSpPr txBox="1"/>
          <p:nvPr/>
        </p:nvSpPr>
        <p:spPr>
          <a:xfrm>
            <a:off x="6514291" y="4153906"/>
            <a:ext cx="1921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Gill Sans MT" panose="020B0502020104020203" pitchFamily="34" charset="77"/>
              </a:rPr>
              <a:t>Work at an established company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D3DB4F-C845-9E08-3EAF-E094033AE5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187" b="5187"/>
          <a:stretch/>
        </p:blipFill>
        <p:spPr>
          <a:xfrm>
            <a:off x="9808492" y="2915478"/>
            <a:ext cx="896800" cy="8037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D41DD1-18CC-ACD2-920A-94EBDDBDF361}"/>
              </a:ext>
            </a:extLst>
          </p:cNvPr>
          <p:cNvSpPr txBox="1"/>
          <p:nvPr/>
        </p:nvSpPr>
        <p:spPr>
          <a:xfrm>
            <a:off x="9274260" y="4164431"/>
            <a:ext cx="19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Gill Sans MT" panose="020B0502020104020203" pitchFamily="34" charset="77"/>
              </a:rPr>
              <a:t>Non-CS</a:t>
            </a:r>
          </a:p>
        </p:txBody>
      </p:sp>
    </p:spTree>
    <p:extLst>
      <p:ext uri="{BB962C8B-B14F-4D97-AF65-F5344CB8AC3E}">
        <p14:creationId xmlns:p14="http://schemas.microsoft.com/office/powerpoint/2010/main" val="36738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4A88C-119B-6F17-B8DE-0FB339F6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metrics should you consider?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F56D3-18AC-9F90-35CE-68AE29618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8390"/>
            <a:ext cx="10515600" cy="4351338"/>
          </a:xfrm>
        </p:spPr>
        <p:txBody>
          <a:bodyPr/>
          <a:lstStyle/>
          <a:p>
            <a:r>
              <a:rPr lang="en-US"/>
              <a:t>Self fulfillment, satisfaction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Money</a:t>
            </a:r>
          </a:p>
          <a:p>
            <a:endParaRPr lang="en-US"/>
          </a:p>
          <a:p>
            <a:r>
              <a:rPr lang="en-US"/>
              <a:t>Intellectual stimulation</a:t>
            </a:r>
          </a:p>
          <a:p>
            <a:endParaRPr lang="en-US"/>
          </a:p>
          <a:p>
            <a:r>
              <a:rPr lang="en-US"/>
              <a:t>Long term personal goals</a:t>
            </a:r>
          </a:p>
        </p:txBody>
      </p:sp>
      <p:pic>
        <p:nvPicPr>
          <p:cNvPr id="5" name="Picture 4" descr="A pyramid of maslows&#10;&#10;Description automatically generated">
            <a:extLst>
              <a:ext uri="{FF2B5EF4-FFF2-40B4-BE49-F238E27FC236}">
                <a16:creationId xmlns:a16="http://schemas.microsoft.com/office/drawing/2014/main" id="{5E4B5153-6571-D726-7BF4-C0C5D4472F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11" r="13309"/>
          <a:stretch/>
        </p:blipFill>
        <p:spPr>
          <a:xfrm>
            <a:off x="6861314" y="1836669"/>
            <a:ext cx="3591338" cy="31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0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72FD-9DBF-D14A-3B37-9D9D7C6A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>
                <a:latin typeface="Gill Sans MT"/>
              </a:rPr>
              <a:t>What can you do after graduating from IITB</a:t>
            </a:r>
          </a:p>
        </p:txBody>
      </p:sp>
      <p:pic>
        <p:nvPicPr>
          <p:cNvPr id="5" name="Picture 4" descr="A cartoon of a person wearing a graduation cap&#10;&#10;Description automatically generated">
            <a:extLst>
              <a:ext uri="{FF2B5EF4-FFF2-40B4-BE49-F238E27FC236}">
                <a16:creationId xmlns:a16="http://schemas.microsoft.com/office/drawing/2014/main" id="{C7F9031B-9B85-2838-013B-B0BF5A219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18806"/>
            <a:ext cx="1272210" cy="12722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AC99C2-D61B-05AF-4B25-C6D9C4B39043}"/>
              </a:ext>
            </a:extLst>
          </p:cNvPr>
          <p:cNvSpPr txBox="1"/>
          <p:nvPr/>
        </p:nvSpPr>
        <p:spPr>
          <a:xfrm>
            <a:off x="513522" y="4164431"/>
            <a:ext cx="192156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latin typeface="Gill Sans MT"/>
              </a:rPr>
              <a:t>Research </a:t>
            </a:r>
          </a:p>
          <a:p>
            <a:pPr algn="ctr"/>
            <a:r>
              <a:rPr lang="en-US">
                <a:latin typeface="Gill Sans MT"/>
              </a:rPr>
              <a:t>(Ph.D. or Masters)</a:t>
            </a:r>
          </a:p>
        </p:txBody>
      </p:sp>
      <p:pic>
        <p:nvPicPr>
          <p:cNvPr id="8" name="Picture 7" descr="A rocket ship with hands&#10;&#10;Description automatically generated with medium confidence">
            <a:extLst>
              <a:ext uri="{FF2B5EF4-FFF2-40B4-BE49-F238E27FC236}">
                <a16:creationId xmlns:a16="http://schemas.microsoft.com/office/drawing/2014/main" id="{0A7255BE-CB3C-09DF-E4FB-A81AA6873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09"/>
          <a:stretch/>
        </p:blipFill>
        <p:spPr>
          <a:xfrm>
            <a:off x="3484989" y="2418806"/>
            <a:ext cx="1390084" cy="1325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BC8627-B0E3-F5A0-F330-E58267644A54}"/>
              </a:ext>
            </a:extLst>
          </p:cNvPr>
          <p:cNvSpPr txBox="1"/>
          <p:nvPr/>
        </p:nvSpPr>
        <p:spPr>
          <a:xfrm>
            <a:off x="2958523" y="4015407"/>
            <a:ext cx="2443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77"/>
              </a:rPr>
              <a:t>Start your company</a:t>
            </a:r>
          </a:p>
          <a:p>
            <a:pPr algn="ctr"/>
            <a:r>
              <a:rPr lang="en-US" dirty="0">
                <a:latin typeface="Gill Sans MT" panose="020B0502020104020203" pitchFamily="34" charset="77"/>
              </a:rPr>
              <a:t>or</a:t>
            </a:r>
          </a:p>
          <a:p>
            <a:pPr algn="ctr"/>
            <a:r>
              <a:rPr lang="en-US" dirty="0">
                <a:latin typeface="Gill Sans MT" panose="020B0502020104020203" pitchFamily="34" charset="77"/>
              </a:rPr>
              <a:t>work at an early-stage startup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0F6054-E116-480A-185B-10DE1787F3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87" b="5187"/>
          <a:stretch/>
        </p:blipFill>
        <p:spPr>
          <a:xfrm>
            <a:off x="6249652" y="2055990"/>
            <a:ext cx="2186204" cy="19594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D9A494-915F-9701-CEF9-B26C9D4C85FE}"/>
              </a:ext>
            </a:extLst>
          </p:cNvPr>
          <p:cNvSpPr txBox="1"/>
          <p:nvPr/>
        </p:nvSpPr>
        <p:spPr>
          <a:xfrm>
            <a:off x="6514291" y="4153906"/>
            <a:ext cx="1921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Gill Sans MT" panose="020B0502020104020203" pitchFamily="34" charset="77"/>
              </a:rPr>
              <a:t>Work at an established company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D3DB4F-C845-9E08-3EAF-E094033AE5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187" b="5187"/>
          <a:stretch/>
        </p:blipFill>
        <p:spPr>
          <a:xfrm>
            <a:off x="9808492" y="2915478"/>
            <a:ext cx="896800" cy="8037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D41DD1-18CC-ACD2-920A-94EBDDBDF361}"/>
              </a:ext>
            </a:extLst>
          </p:cNvPr>
          <p:cNvSpPr txBox="1"/>
          <p:nvPr/>
        </p:nvSpPr>
        <p:spPr>
          <a:xfrm>
            <a:off x="9274260" y="4164431"/>
            <a:ext cx="19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Gill Sans MT" panose="020B0502020104020203" pitchFamily="34" charset="77"/>
              </a:rPr>
              <a:t>Non-CS</a:t>
            </a:r>
          </a:p>
        </p:txBody>
      </p:sp>
    </p:spTree>
    <p:extLst>
      <p:ext uri="{BB962C8B-B14F-4D97-AF65-F5344CB8AC3E}">
        <p14:creationId xmlns:p14="http://schemas.microsoft.com/office/powerpoint/2010/main" val="268216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4B6B-40CD-8C36-A63D-344D053A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/>
              </a:rPr>
              <a:t>Research life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D41CC-4B49-74A1-9EEE-53AD3687D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9207"/>
            <a:ext cx="7431157" cy="17922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>
                <a:solidFill>
                  <a:schemeClr val="accent6"/>
                </a:solidFill>
                <a:latin typeface="Gill Sans MT"/>
              </a:rPr>
              <a:t>Pros</a:t>
            </a:r>
            <a:r>
              <a:rPr lang="en-US">
                <a:solidFill>
                  <a:schemeClr val="accent6"/>
                </a:solidFill>
                <a:latin typeface="Gill Sans MT"/>
              </a:rPr>
              <a:t>:  </a:t>
            </a:r>
            <a:r>
              <a:rPr lang="en-US">
                <a:latin typeface="Gill Sans MT"/>
              </a:rPr>
              <a:t>freedom, do what you like</a:t>
            </a:r>
          </a:p>
          <a:p>
            <a:endParaRPr lang="en-US">
              <a:latin typeface="Gill Sans MT"/>
            </a:endParaRPr>
          </a:p>
          <a:p>
            <a:endParaRPr lang="en-US">
              <a:latin typeface="Gill Sans MT"/>
            </a:endParaRPr>
          </a:p>
          <a:p>
            <a:endParaRPr lang="en-US">
              <a:latin typeface="Gill Sans MT"/>
            </a:endParaRPr>
          </a:p>
          <a:p>
            <a:r>
              <a:rPr lang="en-US" b="1">
                <a:solidFill>
                  <a:srgbClr val="C00000"/>
                </a:solidFill>
                <a:latin typeface="Gill Sans MT"/>
              </a:rPr>
              <a:t>Cons</a:t>
            </a:r>
            <a:r>
              <a:rPr lang="en-US">
                <a:solidFill>
                  <a:srgbClr val="C00000"/>
                </a:solidFill>
                <a:latin typeface="Gill Sans MT"/>
              </a:rPr>
              <a:t>:  </a:t>
            </a:r>
            <a:r>
              <a:rPr lang="en-US">
                <a:latin typeface="Gill Sans MT"/>
              </a:rPr>
              <a:t>freedom, do what you like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DB78502-3EDF-68AE-8D98-5B67E4F2B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04" t="40153" r="2508" b="21739"/>
          <a:stretch/>
        </p:blipFill>
        <p:spPr>
          <a:xfrm>
            <a:off x="10031103" y="365125"/>
            <a:ext cx="1322697" cy="9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4B6B-40CD-8C36-A63D-344D053A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/>
              </a:rPr>
              <a:t>Research life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D41CC-4B49-74A1-9EEE-53AD3687D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1" y="1787490"/>
            <a:ext cx="10359887" cy="17922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>
                <a:solidFill>
                  <a:schemeClr val="accent6"/>
                </a:solidFill>
                <a:latin typeface="Gill Sans MT"/>
              </a:rPr>
              <a:t>Pros</a:t>
            </a:r>
            <a:r>
              <a:rPr lang="en-US">
                <a:latin typeface="Gill Sans MT"/>
              </a:rPr>
              <a:t>:</a:t>
            </a:r>
          </a:p>
          <a:p>
            <a:pPr lvl="1"/>
            <a:r>
              <a:rPr lang="en-US">
                <a:latin typeface="Gill Sans MT"/>
              </a:rPr>
              <a:t>Work on interesting problems that you like</a:t>
            </a:r>
          </a:p>
          <a:p>
            <a:pPr lvl="1"/>
            <a:r>
              <a:rPr lang="en-US">
                <a:latin typeface="Gill Sans MT"/>
              </a:rPr>
              <a:t>Work with very smart and talented people</a:t>
            </a:r>
          </a:p>
          <a:p>
            <a:pPr lvl="1"/>
            <a:r>
              <a:rPr lang="en-US">
                <a:latin typeface="Gill Sans MT"/>
              </a:rPr>
              <a:t>You can start a company (many researchers have built successful companies)</a:t>
            </a:r>
          </a:p>
          <a:p>
            <a:pPr marL="0" indent="0">
              <a:buNone/>
            </a:pPr>
            <a:endParaRPr lang="en-US">
              <a:latin typeface="Gill Sans MT"/>
            </a:endParaRPr>
          </a:p>
          <a:p>
            <a:endParaRPr lang="en-US">
              <a:latin typeface="Gill Sans MT"/>
            </a:endParaRPr>
          </a:p>
          <a:p>
            <a:endParaRPr lang="en-US">
              <a:latin typeface="Gill Sans MT"/>
            </a:endParaRPr>
          </a:p>
          <a:p>
            <a:endParaRPr lang="en-US">
              <a:latin typeface="Gill Sans MT"/>
            </a:endParaRPr>
          </a:p>
          <a:p>
            <a:pPr marL="0" indent="0">
              <a:buNone/>
            </a:pPr>
            <a:endParaRPr lang="en-US">
              <a:latin typeface="Gill Sans MT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DB78502-3EDF-68AE-8D98-5B67E4F2B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04" t="40153" r="2508" b="21739"/>
          <a:stretch/>
        </p:blipFill>
        <p:spPr>
          <a:xfrm>
            <a:off x="10031103" y="365125"/>
            <a:ext cx="1322697" cy="99536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98019A-DA32-9A4E-CBEE-84412A40B0E0}"/>
              </a:ext>
            </a:extLst>
          </p:cNvPr>
          <p:cNvSpPr txBox="1">
            <a:spLocks/>
          </p:cNvSpPr>
          <p:nvPr/>
        </p:nvSpPr>
        <p:spPr>
          <a:xfrm>
            <a:off x="665920" y="3928302"/>
            <a:ext cx="10359887" cy="17922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C00000"/>
                </a:solidFill>
                <a:latin typeface="Gill Sans MT"/>
              </a:rPr>
              <a:t>Cons</a:t>
            </a:r>
            <a:r>
              <a:rPr lang="en-US">
                <a:latin typeface="Gill Sans MT"/>
              </a:rPr>
              <a:t>:</a:t>
            </a:r>
          </a:p>
          <a:p>
            <a:pPr lvl="1"/>
            <a:r>
              <a:rPr lang="en-US">
                <a:latin typeface="Gill Sans MT"/>
              </a:rPr>
              <a:t>Easy to become adrift</a:t>
            </a:r>
          </a:p>
          <a:p>
            <a:pPr lvl="1"/>
            <a:r>
              <a:rPr lang="en-US">
                <a:latin typeface="Gill Sans MT"/>
              </a:rPr>
              <a:t>Have to drive your own work</a:t>
            </a:r>
          </a:p>
          <a:p>
            <a:pPr lvl="1"/>
            <a:r>
              <a:rPr lang="en-US">
                <a:latin typeface="Gill Sans MT"/>
              </a:rPr>
              <a:t>Stressful</a:t>
            </a:r>
          </a:p>
          <a:p>
            <a:pPr lvl="1"/>
            <a:r>
              <a:rPr lang="en-US">
                <a:latin typeface="Gill Sans MT"/>
              </a:rPr>
              <a:t>Less pay than industry </a:t>
            </a:r>
            <a:r>
              <a:rPr lang="en-US">
                <a:solidFill>
                  <a:schemeClr val="tx1">
                    <a:lumMod val="49000"/>
                    <a:lumOff val="51000"/>
                  </a:schemeClr>
                </a:solidFill>
                <a:latin typeface="Gill Sans MT"/>
              </a:rPr>
              <a:t>(unless you build something successful that sells)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chemeClr val="tx1">
                  <a:lumMod val="49000"/>
                  <a:lumOff val="51000"/>
                </a:schemeClr>
              </a:solidFill>
              <a:latin typeface="Gill Sans MT"/>
            </a:endParaRPr>
          </a:p>
          <a:p>
            <a:endParaRPr lang="en-US">
              <a:latin typeface="Gill Sans MT"/>
            </a:endParaRPr>
          </a:p>
          <a:p>
            <a:endParaRPr lang="en-US">
              <a:latin typeface="Gill Sans MT"/>
            </a:endParaRPr>
          </a:p>
          <a:p>
            <a:endParaRPr lang="en-US">
              <a:latin typeface="Gill Sans M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23047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B03C1-D92D-0B67-32CD-E47F60417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26" y="245855"/>
            <a:ext cx="10515600" cy="1325563"/>
          </a:xfrm>
        </p:spPr>
        <p:txBody>
          <a:bodyPr/>
          <a:lstStyle/>
          <a:p>
            <a:r>
              <a:rPr lang="en-US"/>
              <a:t>Preparing for an academic application </a:t>
            </a:r>
            <a:br>
              <a:rPr lang="en-US"/>
            </a:br>
            <a:r>
              <a:rPr lang="en-US"/>
              <a:t>(PhD or Masters)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556EE-8CDF-6F13-2F95-6660FC15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26" y="1964773"/>
            <a:ext cx="991593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Most important</a:t>
            </a:r>
            <a:r>
              <a:rPr lang="en-US"/>
              <a:t>: get research experience working with a faculty</a:t>
            </a:r>
          </a:p>
          <a:p>
            <a:pPr lvl="1"/>
            <a:r>
              <a:rPr lang="en-US">
                <a:solidFill>
                  <a:schemeClr val="tx1">
                    <a:lumMod val="49000"/>
                    <a:lumOff val="51000"/>
                  </a:schemeClr>
                </a:solidFill>
                <a:latin typeface="Gill Sans MT"/>
              </a:rPr>
              <a:t>a publication at a good conference/journal is invaluable</a:t>
            </a:r>
            <a:endParaRPr lang="en-US">
              <a:solidFill>
                <a:schemeClr val="tx1">
                  <a:lumMod val="49000"/>
                  <a:lumOff val="51000"/>
                </a:schemeClr>
              </a:solidFill>
            </a:endParaRPr>
          </a:p>
          <a:p>
            <a:pPr lvl="1"/>
            <a:endParaRPr lang="en-US">
              <a:solidFill>
                <a:schemeClr val="tx1">
                  <a:lumMod val="49000"/>
                  <a:lumOff val="51000"/>
                </a:schemeClr>
              </a:solidFill>
              <a:latin typeface="Gill Sans MT"/>
            </a:endParaRPr>
          </a:p>
          <a:p>
            <a:r>
              <a:rPr lang="en-US">
                <a:latin typeface="Gill Sans MT"/>
              </a:rPr>
              <a:t>For US/Europe: recommendation letters are very important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>
                <a:solidFill>
                  <a:schemeClr val="tx1">
                    <a:lumMod val="49000"/>
                    <a:lumOff val="51000"/>
                  </a:schemeClr>
                </a:solidFill>
                <a:latin typeface="Gill Sans MT"/>
              </a:rPr>
              <a:t>ask professors who can talk about your work</a:t>
            </a:r>
          </a:p>
          <a:p>
            <a:r>
              <a:rPr lang="en-US">
                <a:latin typeface="Gill Sans MT"/>
              </a:rPr>
              <a:t>For India: GATE exam </a:t>
            </a:r>
            <a:r>
              <a:rPr lang="en-US">
                <a:latin typeface="Gill Sans MT"/>
                <a:sym typeface="Wingdings" pitchFamily="2" charset="2"/>
              </a:rPr>
              <a:t> submit application  interview call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Maintain a good academic standing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strong research performance can override bad grades (to some extent)</a:t>
            </a:r>
          </a:p>
        </p:txBody>
      </p:sp>
    </p:spTree>
    <p:extLst>
      <p:ext uri="{BB962C8B-B14F-4D97-AF65-F5344CB8AC3E}">
        <p14:creationId xmlns:p14="http://schemas.microsoft.com/office/powerpoint/2010/main" val="304903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A816-D692-8546-F9A4-E399339F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22" y="0"/>
            <a:ext cx="10515600" cy="1325563"/>
          </a:xfrm>
        </p:spPr>
        <p:txBody>
          <a:bodyPr/>
          <a:lstStyle/>
          <a:p>
            <a:r>
              <a:rPr lang="en-US"/>
              <a:t>Where to apply for Ph.D.?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207BE-6205-9008-EAF5-9BCF26D90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166" y="1948582"/>
            <a:ext cx="4117862" cy="10485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>
                <a:latin typeface="Gill Sans MT"/>
              </a:rPr>
              <a:t>Visit </a:t>
            </a:r>
            <a:r>
              <a:rPr lang="en-US">
                <a:latin typeface="Gill Sans MT"/>
                <a:hlinkClick r:id="rId2"/>
              </a:rPr>
              <a:t>csrankings.org</a:t>
            </a:r>
            <a:endParaRPr lang="en-US"/>
          </a:p>
          <a:p>
            <a:pPr marL="0" indent="0">
              <a:buNone/>
            </a:pPr>
            <a:endParaRPr lang="en-US">
              <a:latin typeface="Gill Sans MT"/>
            </a:endParaRPr>
          </a:p>
          <a:p>
            <a:pPr marL="0" indent="0">
              <a:buNone/>
            </a:pPr>
            <a:r>
              <a:rPr lang="en-US">
                <a:latin typeface="Gill Sans MT"/>
              </a:rPr>
              <a:t>Find faculty who have published in your area in the last 5 years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Gill Sans MT"/>
              </a:rPr>
              <a:t>(skim their papers, do those projects resonate with you?)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Gill Sans MT"/>
              </a:rPr>
              <a:t> 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4A32906-FEAB-2AA7-1857-2295376E08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682" t="9364" r="22909" b="3710"/>
          <a:stretch/>
        </p:blipFill>
        <p:spPr>
          <a:xfrm>
            <a:off x="5917028" y="1325563"/>
            <a:ext cx="5278999" cy="450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76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807</Words>
  <Application>Microsoft Macintosh PowerPoint</Application>
  <PresentationFormat>Widescreen</PresentationFormat>
  <Paragraphs>153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 Light</vt:lpstr>
      <vt:lpstr>Gill Sans MT</vt:lpstr>
      <vt:lpstr>Wingdings</vt:lpstr>
      <vt:lpstr>Office Theme</vt:lpstr>
      <vt:lpstr>The road after Hogwarts</vt:lpstr>
      <vt:lpstr>About me</vt:lpstr>
      <vt:lpstr>What can you do after graduating from IITB</vt:lpstr>
      <vt:lpstr>What metrics should you consider?</vt:lpstr>
      <vt:lpstr>What can you do after graduating from IITB</vt:lpstr>
      <vt:lpstr>Research life</vt:lpstr>
      <vt:lpstr>Research life</vt:lpstr>
      <vt:lpstr>Preparing for an academic application  (PhD or Masters)</vt:lpstr>
      <vt:lpstr>Where to apply for Ph.D.?</vt:lpstr>
      <vt:lpstr>Evaluating a potential PhD advisor  (most important part of PhD)</vt:lpstr>
      <vt:lpstr>Which area(s) should I apply in?</vt:lpstr>
      <vt:lpstr>Which area(s) should I apply in?</vt:lpstr>
      <vt:lpstr>What if unsure about academia (PhD)?</vt:lpstr>
      <vt:lpstr>Working at a startup </vt:lpstr>
      <vt:lpstr>Finding a good startup</vt:lpstr>
      <vt:lpstr>Working at large established companies</vt:lpstr>
      <vt:lpstr>Some tips based on personal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through your career</dc:title>
  <dc:creator>Vipul Harsh</dc:creator>
  <cp:lastModifiedBy>Vipul Harsh</cp:lastModifiedBy>
  <cp:revision>3</cp:revision>
  <dcterms:created xsi:type="dcterms:W3CDTF">2024-08-28T16:41:01Z</dcterms:created>
  <dcterms:modified xsi:type="dcterms:W3CDTF">2025-11-29T20:18:53Z</dcterms:modified>
</cp:coreProperties>
</file>